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9"/>
  </p:notesMasterIdLst>
  <p:handoutMasterIdLst>
    <p:handoutMasterId r:id="rId20"/>
  </p:handoutMasterIdLst>
  <p:sldIdLst>
    <p:sldId id="475" r:id="rId2"/>
    <p:sldId id="466" r:id="rId3"/>
    <p:sldId id="548" r:id="rId4"/>
    <p:sldId id="472" r:id="rId5"/>
    <p:sldId id="545" r:id="rId6"/>
    <p:sldId id="556" r:id="rId7"/>
    <p:sldId id="559" r:id="rId8"/>
    <p:sldId id="560" r:id="rId9"/>
    <p:sldId id="561" r:id="rId10"/>
    <p:sldId id="562" r:id="rId11"/>
    <p:sldId id="563" r:id="rId12"/>
    <p:sldId id="564" r:id="rId13"/>
    <p:sldId id="565" r:id="rId14"/>
    <p:sldId id="566" r:id="rId15"/>
    <p:sldId id="567" r:id="rId16"/>
    <p:sldId id="568" r:id="rId17"/>
    <p:sldId id="569" r:id="rId18"/>
  </p:sldIdLst>
  <p:sldSz cx="9144000" cy="5143500" type="screen16x9"/>
  <p:notesSz cx="6797675" cy="9926638"/>
  <p:custDataLst>
    <p:tags r:id="rId21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637D80AD-8BB7-43B4-8FB4-07572B8CAADE}">
          <p14:sldIdLst>
            <p14:sldId id="475"/>
            <p14:sldId id="466"/>
            <p14:sldId id="548"/>
            <p14:sldId id="472"/>
            <p14:sldId id="545"/>
            <p14:sldId id="556"/>
            <p14:sldId id="559"/>
            <p14:sldId id="560"/>
            <p14:sldId id="561"/>
            <p14:sldId id="562"/>
            <p14:sldId id="563"/>
            <p14:sldId id="564"/>
            <p14:sldId id="565"/>
            <p14:sldId id="566"/>
            <p14:sldId id="567"/>
            <p14:sldId id="568"/>
            <p14:sldId id="569"/>
          </p14:sldIdLst>
        </p14:section>
        <p14:section name="Раздел без заголовка" id="{FEF76DD3-3A69-4A5E-A602-0757CE511CD7}">
          <p14:sldIdLst/>
        </p14:section>
        <p14:section name="Раздел без заголовка" id="{7D91F449-C33E-472A-B890-EFF353395E2A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76A864"/>
    <a:srgbClr val="0E86D0"/>
    <a:srgbClr val="CDFFE4"/>
    <a:srgbClr val="40AEF2"/>
    <a:srgbClr val="81FF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8046" autoAdjust="0"/>
  </p:normalViewPr>
  <p:slideViewPr>
    <p:cSldViewPr>
      <p:cViewPr>
        <p:scale>
          <a:sx n="90" d="100"/>
          <a:sy n="90" d="100"/>
        </p:scale>
        <p:origin x="-816" y="-20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2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Pub\Desktop\&#1089;&#1087;&#1086;%206%20&#1088;&#1072;&#1081;&#1086;&#1085;&#1086;&#1074;%20&#1089;&#1074;&#1086;&#1076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3967913385826773"/>
          <c:y val="4.4169606906746088E-2"/>
          <c:w val="0.52896402934622866"/>
          <c:h val="0.8675788666912503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FF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6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7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8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9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0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1"/>
            <c:invertIfNegative val="0"/>
            <c:bubble3D val="0"/>
            <c:spPr>
              <a:solidFill>
                <a:srgbClr val="C00000"/>
              </a:solidFill>
            </c:spPr>
          </c:dPt>
          <c:dPt>
            <c:idx val="12"/>
            <c:invertIfNegative val="0"/>
            <c:bubble3D val="0"/>
            <c:spPr>
              <a:solidFill>
                <a:srgbClr val="C00000"/>
              </a:solidFill>
            </c:spPr>
          </c:dPt>
          <c:cat>
            <c:strRef>
              <c:f>Лист1!$A$1:$A$15</c:f>
              <c:strCache>
                <c:ptCount val="15"/>
                <c:pt idx="0">
                  <c:v>10.аккредитацияя</c:v>
                </c:pt>
                <c:pt idx="1">
                  <c:v>9.лицензия </c:v>
                </c:pt>
                <c:pt idx="2">
                  <c:v>8.устав </c:v>
                </c:pt>
                <c:pt idx="3">
                  <c:v>2.материально-тех. Состояние</c:v>
                </c:pt>
                <c:pt idx="4">
                  <c:v>1. численность</c:v>
                </c:pt>
                <c:pt idx="5">
                  <c:v>11.план фин.-хоз.</c:v>
                </c:pt>
                <c:pt idx="6">
                  <c:v>13.платные услуги </c:v>
                </c:pt>
                <c:pt idx="7">
                  <c:v>12.самообследование</c:v>
                </c:pt>
                <c:pt idx="8">
                  <c:v>14.предписания </c:v>
                </c:pt>
                <c:pt idx="9">
                  <c:v>7.поступлении и расходовании средств </c:v>
                </c:pt>
                <c:pt idx="10">
                  <c:v>3.вакантные места</c:v>
                </c:pt>
                <c:pt idx="11">
                  <c:v>6.объем финансовза счет бюджета</c:v>
                </c:pt>
                <c:pt idx="12">
                  <c:v>15.локальные акты </c:v>
                </c:pt>
                <c:pt idx="13">
                  <c:v>4.меры соц.поддержки </c:v>
                </c:pt>
                <c:pt idx="14">
                  <c:v>5.общежитие, интернат</c:v>
                </c:pt>
              </c:strCache>
            </c:strRef>
          </c:cat>
          <c:val>
            <c:numRef>
              <c:f>Лист1!$B$1:$B$15</c:f>
              <c:numCache>
                <c:formatCode>General</c:formatCode>
                <c:ptCount val="15"/>
                <c:pt idx="0">
                  <c:v>92.6</c:v>
                </c:pt>
                <c:pt idx="1">
                  <c:v>92.3</c:v>
                </c:pt>
                <c:pt idx="2">
                  <c:v>86.7</c:v>
                </c:pt>
                <c:pt idx="3">
                  <c:v>62.2</c:v>
                </c:pt>
                <c:pt idx="4">
                  <c:v>55.4</c:v>
                </c:pt>
                <c:pt idx="5">
                  <c:v>55.1</c:v>
                </c:pt>
                <c:pt idx="6">
                  <c:v>51</c:v>
                </c:pt>
                <c:pt idx="7">
                  <c:v>42.4</c:v>
                </c:pt>
                <c:pt idx="8">
                  <c:v>37.799999999999997</c:v>
                </c:pt>
                <c:pt idx="9">
                  <c:v>36.799999999999997</c:v>
                </c:pt>
                <c:pt idx="10">
                  <c:v>33.9</c:v>
                </c:pt>
                <c:pt idx="11">
                  <c:v>20.3</c:v>
                </c:pt>
                <c:pt idx="12">
                  <c:v>13.5</c:v>
                </c:pt>
                <c:pt idx="13">
                  <c:v>11.5</c:v>
                </c:pt>
                <c:pt idx="14">
                  <c:v>5.8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1381632"/>
        <c:axId val="121383552"/>
      </c:barChart>
      <c:catAx>
        <c:axId val="1213816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>
                <a:solidFill>
                  <a:srgbClr val="002060"/>
                </a:solidFill>
              </a:defRPr>
            </a:pPr>
            <a:endParaRPr lang="ru-RU"/>
          </a:p>
        </c:txPr>
        <c:crossAx val="121383552"/>
        <c:crosses val="autoZero"/>
        <c:auto val="1"/>
        <c:lblAlgn val="ctr"/>
        <c:lblOffset val="100"/>
        <c:noMultiLvlLbl val="0"/>
      </c:catAx>
      <c:valAx>
        <c:axId val="1213835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ru-RU"/>
          </a:p>
        </c:txPr>
        <c:crossAx val="12138163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</c:spPr>
          </c:dPt>
          <c:dPt>
            <c:idx val="1"/>
            <c:invertIfNegative val="0"/>
            <c:bubble3D val="0"/>
            <c:spPr>
              <a:solidFill>
                <a:srgbClr val="FFC000"/>
              </a:solidFill>
            </c:spPr>
          </c:dPt>
          <c:dLbls>
            <c:txPr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Лист1!$A$2:$A$7</c:f>
              <c:strCache>
                <c:ptCount val="6"/>
                <c:pt idx="0">
                  <c:v>Альметевский </c:v>
                </c:pt>
                <c:pt idx="1">
                  <c:v>Нижнекамский </c:v>
                </c:pt>
                <c:pt idx="2">
                  <c:v>Зеленодольский </c:v>
                </c:pt>
                <c:pt idx="3">
                  <c:v>Набережные Челны</c:v>
                </c:pt>
                <c:pt idx="4">
                  <c:v>Елабужский </c:v>
                </c:pt>
                <c:pt idx="5">
                  <c:v>Лениногорский 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0.89549999999999996</c:v>
                </c:pt>
                <c:pt idx="1">
                  <c:v>0.80279999999999996</c:v>
                </c:pt>
                <c:pt idx="2">
                  <c:v>0.47920000000000001</c:v>
                </c:pt>
                <c:pt idx="3">
                  <c:v>0.43020000000000003</c:v>
                </c:pt>
                <c:pt idx="4">
                  <c:v>0.4138</c:v>
                </c:pt>
                <c:pt idx="5">
                  <c:v>0.40539999999999998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1425920"/>
        <c:axId val="101427456"/>
        <c:axId val="0"/>
      </c:bar3DChart>
      <c:catAx>
        <c:axId val="10142592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 rot="-5400000" vert="horz"/>
          <a:lstStyle/>
          <a:p>
            <a:pPr>
              <a:defRPr sz="1500" b="1" baseline="0">
                <a:solidFill>
                  <a:srgbClr val="002060"/>
                </a:solidFill>
              </a:defRPr>
            </a:pPr>
            <a:endParaRPr lang="ru-RU"/>
          </a:p>
        </c:txPr>
        <c:crossAx val="101427456"/>
        <c:crosses val="autoZero"/>
        <c:auto val="1"/>
        <c:lblAlgn val="ctr"/>
        <c:lblOffset val="100"/>
        <c:noMultiLvlLbl val="0"/>
      </c:catAx>
      <c:valAx>
        <c:axId val="101427456"/>
        <c:scaling>
          <c:orientation val="minMax"/>
          <c:max val="1"/>
        </c:scaling>
        <c:delete val="1"/>
        <c:axPos val="l"/>
        <c:numFmt formatCode="0.00%" sourceLinked="1"/>
        <c:majorTickMark val="out"/>
        <c:minorTickMark val="none"/>
        <c:tickLblPos val="nextTo"/>
        <c:crossAx val="101425920"/>
        <c:crosses val="autoZero"/>
        <c:crossBetween val="between"/>
      </c:valAx>
      <c:spPr>
        <a:ln>
          <a:solidFill>
            <a:schemeClr val="bg1"/>
          </a:solidFill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Лист1!$E$15:$E$38</c:f>
            </c:numRef>
          </c:val>
        </c:ser>
        <c:ser>
          <c:idx val="1"/>
          <c:order val="1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Лист1!$F$15:$F$38</c:f>
            </c:numRef>
          </c:val>
        </c:ser>
        <c:ser>
          <c:idx val="2"/>
          <c:order val="2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Лист1!$G$15:$G$38</c:f>
            </c:numRef>
          </c:val>
        </c:ser>
        <c:ser>
          <c:idx val="3"/>
          <c:order val="3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Лист1!$H$15:$H$38</c:f>
            </c:numRef>
          </c:val>
        </c:ser>
        <c:ser>
          <c:idx val="4"/>
          <c:order val="4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Лист1!$I$15:$I$38</c:f>
            </c:numRef>
          </c:val>
        </c:ser>
        <c:ser>
          <c:idx val="5"/>
          <c:order val="5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Лист1!$J$15:$J$38</c:f>
            </c:numRef>
          </c:val>
        </c:ser>
        <c:ser>
          <c:idx val="6"/>
          <c:order val="6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Лист1!$K$15:$K$38</c:f>
            </c:numRef>
          </c:val>
        </c:ser>
        <c:ser>
          <c:idx val="7"/>
          <c:order val="7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Лист1!$L$15:$L$38</c:f>
            </c:numRef>
          </c:val>
        </c:ser>
        <c:ser>
          <c:idx val="8"/>
          <c:order val="8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Лист1!$M$15:$M$38</c:f>
            </c:numRef>
          </c:val>
        </c:ser>
        <c:ser>
          <c:idx val="9"/>
          <c:order val="9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Лист1!$N$15:$N$38</c:f>
            </c:numRef>
          </c:val>
        </c:ser>
        <c:ser>
          <c:idx val="10"/>
          <c:order val="10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Лист1!$O$15:$O$38</c:f>
            </c:numRef>
          </c:val>
        </c:ser>
        <c:ser>
          <c:idx val="11"/>
          <c:order val="11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Лист1!$P$15:$P$38</c:f>
            </c:numRef>
          </c:val>
        </c:ser>
        <c:ser>
          <c:idx val="12"/>
          <c:order val="12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Лист1!$Q$15:$Q$38</c:f>
            </c:numRef>
          </c:val>
        </c:ser>
        <c:ser>
          <c:idx val="13"/>
          <c:order val="13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Лист1!$R$15:$R$38</c:f>
            </c:numRef>
          </c:val>
        </c:ser>
        <c:ser>
          <c:idx val="14"/>
          <c:order val="14"/>
          <c:invertIfNegative val="0"/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Лист1!$S$15:$S$38</c:f>
            </c:numRef>
          </c:val>
        </c:ser>
        <c:ser>
          <c:idx val="15"/>
          <c:order val="15"/>
          <c:spPr>
            <a:solidFill>
              <a:srgbClr val="C0000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1"/>
            <c:invertIfNegative val="0"/>
            <c:bubble3D val="0"/>
            <c:spPr>
              <a:solidFill>
                <a:srgbClr val="00B050"/>
              </a:solidFill>
            </c:spPr>
          </c:dPt>
          <c:dPt>
            <c:idx val="2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3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4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5"/>
            <c:invertIfNegative val="0"/>
            <c:bubble3D val="0"/>
            <c:spPr>
              <a:solidFill>
                <a:srgbClr val="FFFF00"/>
              </a:solidFill>
            </c:spPr>
          </c:dPt>
          <c:dPt>
            <c:idx val="6"/>
            <c:invertIfNegative val="0"/>
            <c:bubble3D val="0"/>
            <c:spPr>
              <a:solidFill>
                <a:srgbClr val="FFFF00"/>
              </a:solidFill>
            </c:spPr>
          </c:dPt>
          <c:cat>
            <c:strRef>
              <c:f>Лист1!$D$15:$D$38</c:f>
              <c:strCache>
                <c:ptCount val="24"/>
                <c:pt idx="0">
                  <c:v>ГАПОУ Альметьевский музыкальный колледж им. Ф.З. Яруллина</c:v>
                </c:pt>
                <c:pt idx="1">
                  <c:v>ГАОУСПО Нижнекамский индустриальный техникум</c:v>
                </c:pt>
                <c:pt idx="2">
                  <c:v>ГАПОУ Камский государственный автомеханический тенхникум</c:v>
                </c:pt>
                <c:pt idx="3">
                  <c:v>ГАОУ СПО Нижнекамский медицинский колледж</c:v>
                </c:pt>
                <c:pt idx="4">
                  <c:v>ГАПОУ Нижнекамский технологический колледж</c:v>
                </c:pt>
                <c:pt idx="5">
                  <c:v>ГБПОУ Нижнекамский нефтехимический колледж</c:v>
                </c:pt>
                <c:pt idx="6">
                  <c:v>ГАО СПО Елабужский политехнический колледж</c:v>
                </c:pt>
                <c:pt idx="7">
                  <c:v>ГАПОУ  Альметьевский колледж физческой культуры</c:v>
                </c:pt>
                <c:pt idx="8">
                  <c:v>ГАПОУ  Альметьевский профессиональный колледж</c:v>
                </c:pt>
                <c:pt idx="9">
                  <c:v>ГАОУ СПО Набережночелнинский политехнический колледж</c:v>
                </c:pt>
                <c:pt idx="10">
                  <c:v>ГАПОУ Лениногорский музыкально-художественный пед. колледж</c:v>
                </c:pt>
                <c:pt idx="11">
                  <c:v>ГАОУ СПО Альметьевский медицинский колледж</c:v>
                </c:pt>
                <c:pt idx="12">
                  <c:v>ГАОУ ВПО Государственный торгово-технологический институт</c:v>
                </c:pt>
                <c:pt idx="13">
                  <c:v>ГАПОУ Камский политехнический им.Л.Б.Васильева</c:v>
                </c:pt>
                <c:pt idx="14">
                  <c:v>ГАОУСПО НПК им.Е.Н.Королева</c:v>
                </c:pt>
                <c:pt idx="15">
                  <c:v>ГАОУ СПО Нижнекамский педагогический колледж</c:v>
                </c:pt>
                <c:pt idx="16">
                  <c:v>ГАПОУ Лениногорский нефтяной техникум</c:v>
                </c:pt>
                <c:pt idx="17">
                  <c:v>ГАО СПО  Елабужский колледж культуры и искусств</c:v>
                </c:pt>
                <c:pt idx="18">
                  <c:v>ГАОУ СПО РТ Зеленадольское медицинское училище</c:v>
                </c:pt>
                <c:pt idx="19">
                  <c:v>ГАОУ СПО  Набережночелнинский колледж искусств</c:v>
                </c:pt>
                <c:pt idx="20">
                  <c:v>ГБОУ НПО Профессиональное училище №63</c:v>
                </c:pt>
                <c:pt idx="21">
                  <c:v>ГАОУ СПО Елабужское медицинское училище</c:v>
                </c:pt>
                <c:pt idx="22">
                  <c:v>АНОО СПО Камский гуманитарно-технический колледж</c:v>
                </c:pt>
                <c:pt idx="23">
                  <c:v>ГАПОУ Техникум нефтехимии и нефтепереработки</c:v>
                </c:pt>
              </c:strCache>
            </c:strRef>
          </c:cat>
          <c:val>
            <c:numRef>
              <c:f>Лист1!$T$15:$T$38</c:f>
              <c:numCache>
                <c:formatCode>General</c:formatCode>
                <c:ptCount val="24"/>
                <c:pt idx="0">
                  <c:v>6</c:v>
                </c:pt>
                <c:pt idx="1">
                  <c:v>6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2</c:v>
                </c:pt>
                <c:pt idx="20">
                  <c:v>2</c:v>
                </c:pt>
                <c:pt idx="21">
                  <c:v>1</c:v>
                </c:pt>
                <c:pt idx="22">
                  <c:v>0</c:v>
                </c:pt>
                <c:pt idx="23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shape val="box"/>
        <c:axId val="48598400"/>
        <c:axId val="48600192"/>
        <c:axId val="0"/>
      </c:bar3DChart>
      <c:catAx>
        <c:axId val="48598400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ru-RU"/>
          </a:p>
        </c:txPr>
        <c:crossAx val="48600192"/>
        <c:crosses val="autoZero"/>
        <c:auto val="0"/>
        <c:lblAlgn val="ctr"/>
        <c:lblOffset val="100"/>
        <c:noMultiLvlLbl val="0"/>
      </c:catAx>
      <c:valAx>
        <c:axId val="4860019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600">
                <a:solidFill>
                  <a:srgbClr val="002060"/>
                </a:solidFill>
              </a:defRPr>
            </a:pPr>
            <a:endParaRPr lang="ru-RU"/>
          </a:p>
        </c:txPr>
        <c:crossAx val="48598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0.85719</cdr:x>
      <cdr:y>0.05797</cdr:y>
    </cdr:from>
    <cdr:to>
      <cdr:x>0.95525</cdr:x>
      <cdr:y>0.24201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992888" y="288032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2800" dirty="0" smtClean="0">
              <a:solidFill>
                <a:srgbClr val="002060"/>
              </a:solidFill>
            </a:rPr>
            <a:t>СПО</a:t>
          </a:r>
          <a:endParaRPr lang="ru-RU" sz="2800" dirty="0">
            <a:solidFill>
              <a:srgbClr val="00206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CEB0A6E0-3A9D-4EAC-A11E-FEC605EA2F28}" type="datetimeFigureOut">
              <a:rPr lang="ru-RU" smtClean="0"/>
              <a:pPr/>
              <a:t>14.12.2015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CD3AF319-A184-45FC-9DE2-EB9CD3FA17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18676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/>
          <a:lstStyle>
            <a:lvl1pPr algn="r">
              <a:defRPr sz="1200"/>
            </a:lvl1pPr>
          </a:lstStyle>
          <a:p>
            <a:fld id="{D2936C33-2F50-4361-9651-B5934CDC7413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2950"/>
            <a:ext cx="6619875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79" tIns="45990" rIns="91979" bIns="4599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979" tIns="45990" rIns="91979" bIns="459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60" cy="496331"/>
          </a:xfrm>
          <a:prstGeom prst="rect">
            <a:avLst/>
          </a:prstGeom>
        </p:spPr>
        <p:txBody>
          <a:bodyPr vert="horz" lIns="91979" tIns="45990" rIns="91979" bIns="45990" rtlCol="0" anchor="b"/>
          <a:lstStyle>
            <a:lvl1pPr algn="r">
              <a:defRPr sz="1200"/>
            </a:lvl1pPr>
          </a:lstStyle>
          <a:p>
            <a:fld id="{59E3846F-E4DD-4C7C-A04D-B5CB438F4AB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1306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2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3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4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5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6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 txBox="1">
            <a:spLocks noGrp="1" noChangeArrowheads="1"/>
          </p:cNvSpPr>
          <p:nvPr/>
        </p:nvSpPr>
        <p:spPr bwMode="auto">
          <a:xfrm>
            <a:off x="3851229" y="9427624"/>
            <a:ext cx="2944870" cy="49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59" tIns="46029" rIns="92059" bIns="46029" anchor="b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541BCA10-A7A4-4163-B094-1F4C48BA7439}" type="slidenum">
              <a:rPr lang="ru-RU" sz="1200">
                <a:solidFill>
                  <a:prstClr val="black"/>
                </a:solidFill>
                <a:cs typeface="Arial" charset="0"/>
              </a:rPr>
              <a:pPr algn="r" eaLnBrk="1" hangingPunct="1"/>
              <a:t>17</a:t>
            </a:fld>
            <a:endParaRPr lang="ru-RU" sz="1200" dirty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19875" cy="3724275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31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7602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6959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876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0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4624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259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6205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8153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5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14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80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14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9657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1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487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14.12.2015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255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-1.tatar.ru/log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0227" y="771550"/>
            <a:ext cx="7198274" cy="15696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</a:rPr>
              <a:t>О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результатах мониторинга </a:t>
            </a:r>
            <a:r>
              <a:rPr lang="ru-RU" sz="2400" b="1" dirty="0" smtClean="0">
                <a:solidFill>
                  <a:srgbClr val="C00000"/>
                </a:solidFill>
              </a:rPr>
              <a:t>сайтов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r>
              <a:rPr lang="ru-RU" sz="2400" b="1" dirty="0">
                <a:solidFill>
                  <a:srgbClr val="C00000"/>
                </a:solidFill>
              </a:rPr>
              <a:t>образовательных организаций</a:t>
            </a:r>
            <a:endParaRPr lang="ru-RU" sz="2400" dirty="0">
              <a:solidFill>
                <a:srgbClr val="C00000"/>
              </a:solidFill>
            </a:endParaRPr>
          </a:p>
          <a:p>
            <a:pPr algn="ctr"/>
            <a:r>
              <a:rPr lang="ru-RU" sz="2400" b="1" dirty="0">
                <a:solidFill>
                  <a:srgbClr val="C00000"/>
                </a:solidFill>
              </a:rPr>
              <a:t>некоторых муниципальных районов 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algn="ctr"/>
            <a:r>
              <a:rPr lang="ru-RU" sz="2400" b="1" dirty="0" smtClean="0">
                <a:solidFill>
                  <a:srgbClr val="C00000"/>
                </a:solidFill>
              </a:rPr>
              <a:t>Республики </a:t>
            </a:r>
            <a:r>
              <a:rPr lang="ru-RU" sz="2400" b="1" dirty="0">
                <a:solidFill>
                  <a:srgbClr val="C00000"/>
                </a:solidFill>
              </a:rPr>
              <a:t>Татарстан</a:t>
            </a:r>
            <a:endParaRPr lang="ru-RU" sz="2400" dirty="0">
              <a:solidFill>
                <a:srgbClr val="C0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635896" y="3003798"/>
            <a:ext cx="53640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solidFill>
                  <a:srgbClr val="002060"/>
                </a:solidFill>
              </a:rPr>
              <a:t>Начальник отдела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государственного надзора в сфере образования </a:t>
            </a:r>
          </a:p>
          <a:p>
            <a:pPr algn="r"/>
            <a:r>
              <a:rPr lang="ru-RU" dirty="0" smtClean="0">
                <a:solidFill>
                  <a:srgbClr val="002060"/>
                </a:solidFill>
              </a:rPr>
              <a:t>И.И</a:t>
            </a:r>
            <a:r>
              <a:rPr lang="ru-RU" dirty="0" smtClean="0">
                <a:solidFill>
                  <a:srgbClr val="002060"/>
                </a:solidFill>
              </a:rPr>
              <a:t>. </a:t>
            </a:r>
            <a:r>
              <a:rPr lang="ru-RU" dirty="0" err="1" smtClean="0">
                <a:solidFill>
                  <a:srgbClr val="002060"/>
                </a:solidFill>
              </a:rPr>
              <a:t>Галиаскар</a:t>
            </a:r>
            <a:endParaRPr lang="ru-RU" dirty="0" smtClean="0">
              <a:solidFill>
                <a:srgbClr val="002060"/>
              </a:solidFill>
            </a:endParaRPr>
          </a:p>
          <a:p>
            <a:pPr algn="r"/>
            <a:endParaRPr lang="ru-RU" dirty="0">
              <a:solidFill>
                <a:srgbClr val="002060"/>
              </a:solidFill>
            </a:endParaRPr>
          </a:p>
          <a:p>
            <a:pPr algn="r"/>
            <a:r>
              <a:rPr lang="ru-RU" i="1" dirty="0" smtClean="0">
                <a:solidFill>
                  <a:srgbClr val="002060"/>
                </a:solidFill>
              </a:rPr>
              <a:t>17 декабря 2015г</a:t>
            </a:r>
            <a:r>
              <a:rPr lang="ru-RU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17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1015663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Информация об объеме образовательной деятельности, финансовое обеспечение которой осуществляется за счет бюджетных </a:t>
            </a:r>
            <a:r>
              <a:rPr lang="ru-RU" sz="2000" b="1" dirty="0" smtClean="0">
                <a:solidFill>
                  <a:srgbClr val="002060"/>
                </a:solidFill>
              </a:rPr>
              <a:t>ассигнований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23728" y="1579955"/>
            <a:ext cx="2924390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>
                <a:solidFill>
                  <a:schemeClr val="accent1"/>
                </a:solidFill>
              </a:rPr>
              <a:t>Нижнекамский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1579955"/>
            <a:ext cx="78899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</a:rPr>
              <a:t>31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20 %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16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16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16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10 %</a:t>
            </a:r>
          </a:p>
        </p:txBody>
      </p:sp>
    </p:spTree>
    <p:extLst>
      <p:ext uri="{BB962C8B-B14F-4D97-AF65-F5344CB8AC3E}">
        <p14:creationId xmlns:p14="http://schemas.microsoft.com/office/powerpoint/2010/main" val="266292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120032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Информация о поступлении финансовых и материальных средств и об их расходовании по итогам финансового года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823424" y="1454592"/>
            <a:ext cx="2948436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accent1"/>
                </a:solidFill>
              </a:rPr>
              <a:t>Нижнекамский </a:t>
            </a:r>
          </a:p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71860" y="1454592"/>
            <a:ext cx="78899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50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48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32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29 %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27 %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16 %</a:t>
            </a:r>
          </a:p>
        </p:txBody>
      </p:sp>
    </p:spTree>
    <p:extLst>
      <p:ext uri="{BB962C8B-B14F-4D97-AF65-F5344CB8AC3E}">
        <p14:creationId xmlns:p14="http://schemas.microsoft.com/office/powerpoint/2010/main" val="3938924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99592" y="1635645"/>
            <a:ext cx="2948436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rgbClr val="002060"/>
                </a:solidFill>
              </a:rPr>
              <a:t>Лениногорский</a:t>
            </a:r>
            <a:r>
              <a:rPr lang="ru-RU" sz="2400" b="1" dirty="0">
                <a:solidFill>
                  <a:srgbClr val="002060"/>
                </a:solidFill>
              </a:rPr>
              <a:t> 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Нижнекамский </a:t>
            </a:r>
            <a:endParaRPr lang="ru-RU" sz="2400" b="1" dirty="0" smtClean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Набережные Челны 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Зеленодольский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endParaRPr lang="ru-RU" sz="2400" b="1" dirty="0">
              <a:solidFill>
                <a:srgbClr val="002060"/>
              </a:solidFill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Альметевский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Елабужский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788024" y="543966"/>
            <a:ext cx="1501373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Лицензия</a:t>
            </a:r>
          </a:p>
          <a:p>
            <a:endParaRPr lang="ru-RU" sz="2400" b="1" dirty="0" smtClean="0">
              <a:solidFill>
                <a:srgbClr val="FFC000"/>
              </a:solidFill>
            </a:endParaRPr>
          </a:p>
          <a:p>
            <a:endParaRPr lang="ru-RU" sz="2400" b="1" dirty="0">
              <a:solidFill>
                <a:srgbClr val="FFC000"/>
              </a:solidFill>
            </a:endParaRPr>
          </a:p>
          <a:p>
            <a:r>
              <a:rPr lang="ru-RU" sz="2400" b="1" dirty="0" smtClean="0">
                <a:solidFill>
                  <a:srgbClr val="00B050"/>
                </a:solidFill>
              </a:rPr>
              <a:t>97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97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96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93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83 %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82 %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289397" y="543113"/>
            <a:ext cx="2113527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Аккредитация</a:t>
            </a: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C000"/>
                </a:solidFill>
              </a:rPr>
              <a:t>87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95 %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100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91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98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82 %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731589" y="543113"/>
            <a:ext cx="944489" cy="34163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Устав</a:t>
            </a:r>
          </a:p>
          <a:p>
            <a:endParaRPr lang="ru-RU" sz="2400" b="1" dirty="0" smtClean="0">
              <a:solidFill>
                <a:srgbClr val="FF0000"/>
              </a:solidFill>
            </a:endParaRPr>
          </a:p>
          <a:p>
            <a:endParaRPr lang="ru-RU" sz="2400" b="1" dirty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00B050"/>
                </a:solidFill>
              </a:rPr>
              <a:t>100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95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00B050"/>
                </a:solidFill>
              </a:rPr>
              <a:t>91 </a:t>
            </a:r>
            <a:r>
              <a:rPr lang="ru-RU" sz="2400" b="1" dirty="0">
                <a:solidFill>
                  <a:srgbClr val="00B05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87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65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82 %</a:t>
            </a:r>
            <a:endParaRPr lang="ru-RU" sz="24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23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21370"/>
            <a:ext cx="6534472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Копия </a:t>
            </a:r>
            <a:r>
              <a:rPr lang="ru-RU" sz="2000" b="1" dirty="0" smtClean="0">
                <a:solidFill>
                  <a:srgbClr val="002060"/>
                </a:solidFill>
              </a:rPr>
              <a:t>плана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финансово-хозяйственной </a:t>
            </a:r>
            <a:r>
              <a:rPr lang="ru-RU" sz="2000" b="1" dirty="0" smtClean="0">
                <a:solidFill>
                  <a:srgbClr val="002060"/>
                </a:solidFill>
              </a:rPr>
              <a:t>деятельности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273323"/>
            <a:ext cx="2993640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>
                <a:solidFill>
                  <a:schemeClr val="accent1"/>
                </a:solidFill>
              </a:rPr>
              <a:t>Елабужский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  <a:endParaRPr lang="ru-RU" sz="2400" b="1" dirty="0" smtClean="0">
              <a:solidFill>
                <a:schemeClr val="accent1"/>
              </a:solidFill>
            </a:endParaRPr>
          </a:p>
          <a:p>
            <a:r>
              <a:rPr lang="ru-RU" sz="2400" b="1" dirty="0">
                <a:solidFill>
                  <a:schemeClr val="accent1"/>
                </a:solidFill>
              </a:rPr>
              <a:t>Н</a:t>
            </a:r>
            <a:r>
              <a:rPr lang="ru-RU" sz="2400" b="1" dirty="0" smtClean="0">
                <a:solidFill>
                  <a:schemeClr val="accent1"/>
                </a:solidFill>
              </a:rPr>
              <a:t>ижнекамский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535011" y="1256488"/>
            <a:ext cx="118013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73,26 %</a:t>
            </a:r>
          </a:p>
          <a:p>
            <a:r>
              <a:rPr lang="ru-RU" sz="2400" b="1" dirty="0">
                <a:solidFill>
                  <a:srgbClr val="FFC000"/>
                </a:solidFill>
              </a:rPr>
              <a:t>62,07 %</a:t>
            </a:r>
          </a:p>
          <a:p>
            <a:r>
              <a:rPr lang="ru-RU" sz="2400" b="1" dirty="0">
                <a:solidFill>
                  <a:srgbClr val="FFC000"/>
                </a:solidFill>
              </a:rPr>
              <a:t>56,34 %</a:t>
            </a:r>
          </a:p>
          <a:p>
            <a:r>
              <a:rPr lang="ru-RU" sz="2400" b="1" dirty="0">
                <a:solidFill>
                  <a:srgbClr val="FFC000"/>
                </a:solidFill>
              </a:rPr>
              <a:t>56,25 %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52,24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  <a:endParaRPr lang="ru-RU" sz="2400" b="1" dirty="0" smtClean="0">
              <a:solidFill>
                <a:srgbClr val="FFC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10,81 %</a:t>
            </a:r>
          </a:p>
        </p:txBody>
      </p:sp>
    </p:spTree>
    <p:extLst>
      <p:ext uri="{BB962C8B-B14F-4D97-AF65-F5344CB8AC3E}">
        <p14:creationId xmlns:p14="http://schemas.microsoft.com/office/powerpoint/2010/main" val="3016746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Отчет о результатах самообследования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36398" y="1059582"/>
            <a:ext cx="294843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>
                <a:solidFill>
                  <a:schemeClr val="accent1"/>
                </a:solidFill>
              </a:rPr>
              <a:t>Нижнекамский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71860" y="1110676"/>
            <a:ext cx="118013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56,76 %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49,25 %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48,28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47,67 %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36,62 %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18,75 %</a:t>
            </a:r>
          </a:p>
        </p:txBody>
      </p:sp>
    </p:spTree>
    <p:extLst>
      <p:ext uri="{BB962C8B-B14F-4D97-AF65-F5344CB8AC3E}">
        <p14:creationId xmlns:p14="http://schemas.microsoft.com/office/powerpoint/2010/main" val="315211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707886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</a:rPr>
              <a:t>Документ о </a:t>
            </a:r>
            <a:r>
              <a:rPr lang="ru-RU" sz="2000" b="1" dirty="0" smtClean="0">
                <a:solidFill>
                  <a:srgbClr val="002060"/>
                </a:solidFill>
              </a:rPr>
              <a:t>порядке</a:t>
            </a:r>
          </a:p>
          <a:p>
            <a:pPr algn="ctr"/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оказания платных образовательных </a:t>
            </a:r>
            <a:r>
              <a:rPr lang="ru-RU" sz="2000" b="1" dirty="0" smtClean="0">
                <a:solidFill>
                  <a:srgbClr val="002060"/>
                </a:solidFill>
              </a:rPr>
              <a:t>услуг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080188" y="1275606"/>
            <a:ext cx="2924390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accent1"/>
                </a:solidFill>
              </a:rPr>
              <a:t>Нижнекамский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285252" y="1269951"/>
            <a:ext cx="118013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00B050"/>
                </a:solidFill>
              </a:rPr>
              <a:t>74,42 %</a:t>
            </a:r>
          </a:p>
          <a:p>
            <a:r>
              <a:rPr lang="ru-RU" sz="2400" b="1" dirty="0">
                <a:solidFill>
                  <a:srgbClr val="FFC000"/>
                </a:solidFill>
              </a:rPr>
              <a:t>56,76 %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52,24 %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44,83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>
                <a:solidFill>
                  <a:srgbClr val="FF0000"/>
                </a:solidFill>
              </a:rPr>
              <a:t>35,21 %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31,25 %</a:t>
            </a:r>
          </a:p>
        </p:txBody>
      </p:sp>
    </p:spTree>
    <p:extLst>
      <p:ext uri="{BB962C8B-B14F-4D97-AF65-F5344CB8AC3E}">
        <p14:creationId xmlns:p14="http://schemas.microsoft.com/office/powerpoint/2010/main" val="7192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35397"/>
            <a:ext cx="6534472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</a:rPr>
              <a:t>Предписания </a:t>
            </a:r>
            <a:r>
              <a:rPr lang="ru-RU" sz="2400" b="1" dirty="0" smtClean="0">
                <a:solidFill>
                  <a:srgbClr val="002060"/>
                </a:solidFill>
              </a:rPr>
              <a:t>надзорных органов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80923" y="1205715"/>
            <a:ext cx="3055837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>
                <a:solidFill>
                  <a:schemeClr val="accent1"/>
                </a:solidFill>
              </a:rPr>
              <a:t>Нижнекамский </a:t>
            </a:r>
          </a:p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868144" y="1203597"/>
            <a:ext cx="1180131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rgbClr val="FFC000"/>
                </a:solidFill>
              </a:rPr>
              <a:t>64,86 %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49,30 %</a:t>
            </a:r>
          </a:p>
          <a:p>
            <a:r>
              <a:rPr lang="ru-RU" sz="2400" b="1" dirty="0">
                <a:solidFill>
                  <a:srgbClr val="FF0000"/>
                </a:solidFill>
              </a:rPr>
              <a:t>43,02 %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32,84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31,03</a:t>
            </a:r>
            <a:r>
              <a:rPr lang="ru-RU" sz="2400" b="1" dirty="0">
                <a:solidFill>
                  <a:srgbClr val="FF0000"/>
                </a:solidFill>
              </a:rPr>
              <a:t> %</a:t>
            </a:r>
            <a:endParaRPr lang="ru-RU" sz="2400" b="1" dirty="0" smtClean="0">
              <a:solidFill>
                <a:srgbClr val="FF0000"/>
              </a:solidFill>
            </a:endParaRPr>
          </a:p>
          <a:p>
            <a:r>
              <a:rPr lang="ru-RU" sz="2400" b="1" dirty="0" smtClean="0">
                <a:solidFill>
                  <a:srgbClr val="FF0000"/>
                </a:solidFill>
              </a:rPr>
              <a:t>4,17</a:t>
            </a:r>
            <a:r>
              <a:rPr lang="ru-RU" sz="2400" b="1" dirty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</a:rPr>
              <a:t>%</a:t>
            </a:r>
          </a:p>
        </p:txBody>
      </p:sp>
    </p:spTree>
    <p:extLst>
      <p:ext uri="{BB962C8B-B14F-4D97-AF65-F5344CB8AC3E}">
        <p14:creationId xmlns:p14="http://schemas.microsoft.com/office/powerpoint/2010/main" val="88479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4267200" y="2801937"/>
          <a:ext cx="609600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4267200" y="2801937"/>
          <a:ext cx="609600" cy="1905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21260696"/>
              </p:ext>
            </p:extLst>
          </p:nvPr>
        </p:nvGraphicFramePr>
        <p:xfrm>
          <a:off x="-180528" y="-92546"/>
          <a:ext cx="93245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1473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578"/>
            <a:ext cx="853244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Сроки проведения:</a:t>
            </a:r>
          </a:p>
          <a:p>
            <a:pPr algn="ctr"/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1 октября </a:t>
            </a:r>
            <a:r>
              <a:rPr lang="ru-RU" dirty="0" smtClean="0">
                <a:solidFill>
                  <a:srgbClr val="002060"/>
                </a:solidFill>
              </a:rPr>
              <a:t>- </a:t>
            </a:r>
            <a:r>
              <a:rPr lang="ru-RU" dirty="0">
                <a:solidFill>
                  <a:srgbClr val="002060"/>
                </a:solidFill>
              </a:rPr>
              <a:t>1 декабря 2015года 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Основание: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приказ департамента </a:t>
            </a:r>
            <a:r>
              <a:rPr lang="ru-RU" dirty="0">
                <a:solidFill>
                  <a:srgbClr val="002060"/>
                </a:solidFill>
              </a:rPr>
              <a:t>надзора и контроля Министерства образования и науки Республики Татарстан от 21 сентября 2015 года № 9630/15-Д </a:t>
            </a:r>
            <a:endParaRPr lang="ru-RU" dirty="0" smtClean="0">
              <a:solidFill>
                <a:srgbClr val="002060"/>
              </a:solidFill>
            </a:endParaRPr>
          </a:p>
          <a:p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Методы: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анализ и экспертное анкетирование</a:t>
            </a:r>
            <a:endParaRPr lang="ru-RU" dirty="0">
              <a:solidFill>
                <a:srgbClr val="002060"/>
              </a:solidFill>
            </a:endParaRPr>
          </a:p>
          <a:p>
            <a:r>
              <a:rPr lang="ru-RU" dirty="0" smtClean="0">
                <a:solidFill>
                  <a:srgbClr val="002060"/>
                </a:solidFill>
              </a:rPr>
              <a:t>локальных </a:t>
            </a:r>
            <a:r>
              <a:rPr lang="ru-RU" dirty="0">
                <a:solidFill>
                  <a:srgbClr val="002060"/>
                </a:solidFill>
              </a:rPr>
              <a:t>нормативных </a:t>
            </a:r>
            <a:r>
              <a:rPr lang="ru-RU" dirty="0" smtClean="0">
                <a:solidFill>
                  <a:srgbClr val="002060"/>
                </a:solidFill>
              </a:rPr>
              <a:t>актов образовательных организаций</a:t>
            </a:r>
          </a:p>
          <a:p>
            <a:endParaRPr lang="ru-RU" dirty="0" smtClean="0">
              <a:solidFill>
                <a:srgbClr val="002060"/>
              </a:solidFill>
            </a:endParaRPr>
          </a:p>
          <a:p>
            <a:pPr algn="ctr"/>
            <a:r>
              <a:rPr lang="ru-RU" dirty="0" smtClean="0">
                <a:solidFill>
                  <a:srgbClr val="C00000"/>
                </a:solidFill>
              </a:rPr>
              <a:t>Уровень </a:t>
            </a:r>
            <a:r>
              <a:rPr lang="ru-RU" dirty="0">
                <a:solidFill>
                  <a:srgbClr val="C00000"/>
                </a:solidFill>
              </a:rPr>
              <a:t>оценки </a:t>
            </a:r>
            <a:r>
              <a:rPr lang="ru-RU" dirty="0">
                <a:solidFill>
                  <a:srgbClr val="002060"/>
                </a:solidFill>
              </a:rPr>
              <a:t>определялся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</a:p>
          <a:p>
            <a:pPr algn="ctr"/>
            <a:endParaRPr lang="ru-RU" dirty="0">
              <a:solidFill>
                <a:srgbClr val="002060"/>
              </a:solidFill>
            </a:endParaRP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наличием/отсутствием,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полнотой/неполной,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ru-RU" dirty="0">
                <a:solidFill>
                  <a:srgbClr val="002060"/>
                </a:solidFill>
              </a:rPr>
              <a:t>соответствующей/несоответствующей законодательству </a:t>
            </a:r>
            <a:r>
              <a:rPr lang="ru-RU" dirty="0" smtClean="0">
                <a:solidFill>
                  <a:srgbClr val="002060"/>
                </a:solidFill>
              </a:rPr>
              <a:t>информации на Сайте</a:t>
            </a:r>
            <a:endParaRPr lang="ru-RU" dirty="0">
              <a:solidFill>
                <a:srgbClr val="002060"/>
              </a:solidFill>
            </a:endParaRPr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41749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267494"/>
            <a:ext cx="77048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Информация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о: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численности обучающихся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материально-техническом обеспечении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количестве вакантных мест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наличии и условиях предоставления мер социальной поддержки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наличии общежития, интерната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объеме образовательной деятельности за счет бюджетных ассигнований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поступлении и расходовании финансовых и материальных средств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Устав образовательной организации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Лицензия на осуществление образовательной деятельности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Свидетельство о государственной аккредитации </a:t>
            </a:r>
            <a:endParaRPr lang="ru-RU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План 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финансово-хозяйственной деятельности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Отчет о результатах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самообследования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Документы о порядке оказания платных образовательных услуг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Предписания надзорных органов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Локальные нормативные акты </a:t>
            </a:r>
          </a:p>
        </p:txBody>
      </p:sp>
    </p:spTree>
    <p:extLst>
      <p:ext uri="{BB962C8B-B14F-4D97-AF65-F5344CB8AC3E}">
        <p14:creationId xmlns:p14="http://schemas.microsoft.com/office/powerpoint/2010/main" val="696787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7584" y="123478"/>
            <a:ext cx="8172400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«</a:t>
            </a:r>
            <a:r>
              <a:rPr lang="ru-RU" sz="2000" dirty="0">
                <a:solidFill>
                  <a:srgbClr val="002060"/>
                </a:solidFill>
              </a:rPr>
              <a:t>Электронное образование в Республике Татарстан» 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(</a:t>
            </a:r>
            <a:r>
              <a:rPr lang="ru-RU" sz="2000" u="sng" dirty="0">
                <a:solidFill>
                  <a:srgbClr val="002060"/>
                </a:solidFill>
                <a:hlinkClick r:id="rId3"/>
              </a:rPr>
              <a:t>https://edu-1.tatar.ru/logon</a:t>
            </a:r>
            <a:r>
              <a:rPr lang="ru-RU" sz="2000" dirty="0">
                <a:solidFill>
                  <a:srgbClr val="002060"/>
                </a:solidFill>
              </a:rPr>
              <a:t>) </a:t>
            </a:r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800" dirty="0" smtClean="0">
                <a:solidFill>
                  <a:srgbClr val="C00000"/>
                </a:solidFill>
              </a:rPr>
              <a:t>339</a:t>
            </a:r>
            <a:r>
              <a:rPr lang="ru-RU" sz="2800" dirty="0" smtClean="0">
                <a:solidFill>
                  <a:srgbClr val="002060"/>
                </a:solidFill>
              </a:rPr>
              <a:t> общеобразовательных </a:t>
            </a:r>
            <a:r>
              <a:rPr lang="ru-RU" sz="2800" dirty="0">
                <a:solidFill>
                  <a:srgbClr val="002060"/>
                </a:solidFill>
              </a:rPr>
              <a:t>учреждений </a:t>
            </a:r>
            <a:endParaRPr lang="ru-RU" sz="2800" dirty="0" smtClean="0">
              <a:solidFill>
                <a:srgbClr val="002060"/>
              </a:solidFill>
            </a:endParaRPr>
          </a:p>
          <a:p>
            <a:pPr algn="ctr"/>
            <a:endParaRPr lang="ru-RU" sz="2000" dirty="0" smtClean="0">
              <a:solidFill>
                <a:srgbClr val="002060"/>
              </a:solidFill>
            </a:endParaRPr>
          </a:p>
          <a:p>
            <a:pPr algn="ctr"/>
            <a:r>
              <a:rPr lang="ru-RU" sz="2800" dirty="0" smtClean="0">
                <a:solidFill>
                  <a:srgbClr val="C00000"/>
                </a:solidFill>
              </a:rPr>
              <a:t>6 </a:t>
            </a:r>
            <a:r>
              <a:rPr lang="ru-RU" sz="2800" dirty="0" smtClean="0">
                <a:solidFill>
                  <a:srgbClr val="002060"/>
                </a:solidFill>
              </a:rPr>
              <a:t>муниципалитетов:</a:t>
            </a:r>
          </a:p>
          <a:p>
            <a:pPr algn="ctr"/>
            <a:endParaRPr lang="ru-RU" sz="2000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город </a:t>
            </a:r>
            <a:r>
              <a:rPr lang="ru-RU" sz="2000" dirty="0">
                <a:solidFill>
                  <a:srgbClr val="002060"/>
                </a:solidFill>
              </a:rPr>
              <a:t>Набережные </a:t>
            </a:r>
            <a:r>
              <a:rPr lang="ru-RU" sz="2000" dirty="0" smtClean="0">
                <a:solidFill>
                  <a:srgbClr val="002060"/>
                </a:solidFill>
              </a:rPr>
              <a:t>Челны</a:t>
            </a: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районы: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</a:rPr>
              <a:t>Альметьеский</a:t>
            </a:r>
            <a:endParaRPr lang="ru-RU" sz="2000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Елабужский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err="1" smtClean="0">
                <a:solidFill>
                  <a:srgbClr val="002060"/>
                </a:solidFill>
              </a:rPr>
              <a:t>Зеленодольский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 </a:t>
            </a:r>
            <a:r>
              <a:rPr lang="ru-RU" sz="2000" dirty="0" err="1" smtClean="0">
                <a:solidFill>
                  <a:srgbClr val="002060"/>
                </a:solidFill>
              </a:rPr>
              <a:t>Лениногорский</a:t>
            </a:r>
            <a:endParaRPr lang="ru-RU" sz="2000" dirty="0" smtClean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000" dirty="0" smtClean="0">
                <a:solidFill>
                  <a:srgbClr val="002060"/>
                </a:solidFill>
              </a:rPr>
              <a:t>Нижнекамский</a:t>
            </a:r>
            <a:endParaRPr lang="ru-RU" sz="2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7222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26189483"/>
              </p:ext>
            </p:extLst>
          </p:nvPr>
        </p:nvGraphicFramePr>
        <p:xfrm>
          <a:off x="467544" y="-75745"/>
          <a:ext cx="9144000" cy="52192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8259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31602" y="339502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C00000"/>
                </a:solidFill>
              </a:rPr>
              <a:t>Руководителям </a:t>
            </a:r>
            <a:r>
              <a:rPr lang="ru-RU" sz="2400" dirty="0" smtClean="0">
                <a:solidFill>
                  <a:srgbClr val="C00000"/>
                </a:solidFill>
              </a:rPr>
              <a:t>необходимо :</a:t>
            </a:r>
          </a:p>
          <a:p>
            <a:r>
              <a:rPr lang="ru-RU" sz="2400" dirty="0" smtClean="0">
                <a:solidFill>
                  <a:srgbClr val="C00000"/>
                </a:solidFill>
              </a:rPr>
              <a:t>!!!</a:t>
            </a:r>
            <a:r>
              <a:rPr lang="ru-RU" sz="2400" dirty="0" smtClean="0">
                <a:solidFill>
                  <a:srgbClr val="002060"/>
                </a:solidFill>
              </a:rPr>
              <a:t> проанализировать содержание Сайтов на предмет: </a:t>
            </a:r>
            <a:endParaRPr lang="ru-RU" sz="2400" dirty="0">
              <a:solidFill>
                <a:srgbClr val="00206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целостности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достоверности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структурирования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актуальности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</a:rPr>
              <a:t>соответствия законодательству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представленной информации</a:t>
            </a:r>
          </a:p>
          <a:p>
            <a:endParaRPr lang="ru-RU" sz="2400" dirty="0" smtClean="0">
              <a:solidFill>
                <a:srgbClr val="002060"/>
              </a:solidFill>
            </a:endParaRP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!!!  в кратчайшие сроки </a:t>
            </a:r>
          </a:p>
          <a:p>
            <a:pPr algn="ctr"/>
            <a:r>
              <a:rPr lang="ru-RU" sz="2400" dirty="0" smtClean="0">
                <a:solidFill>
                  <a:srgbClr val="C00000"/>
                </a:solidFill>
              </a:rPr>
              <a:t>обновить информацию на Сайтах. </a:t>
            </a:r>
            <a:endParaRPr lang="ru-R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857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915816" y="123479"/>
            <a:ext cx="6120680" cy="461665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Информация о численности обучающихся</a:t>
            </a:r>
            <a:endParaRPr lang="ru-RU" sz="2400" b="1" dirty="0">
              <a:solidFill>
                <a:schemeClr val="tx2"/>
              </a:solidFill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26982567"/>
              </p:ext>
            </p:extLst>
          </p:nvPr>
        </p:nvGraphicFramePr>
        <p:xfrm>
          <a:off x="1524000" y="482980"/>
          <a:ext cx="7224464" cy="4249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7420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</a:rPr>
              <a:t>Информация о материально-техническом обеспечении образовательной </a:t>
            </a:r>
            <a:r>
              <a:rPr lang="ru-RU" sz="2400" b="1" dirty="0" smtClean="0">
                <a:solidFill>
                  <a:schemeClr val="tx2"/>
                </a:solidFill>
              </a:rPr>
              <a:t>деятельности</a:t>
            </a:r>
            <a:endParaRPr lang="ru-RU" sz="2400" b="1" dirty="0">
              <a:solidFill>
                <a:schemeClr val="tx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454592"/>
            <a:ext cx="2948436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chemeClr val="accent1"/>
                </a:solidFill>
              </a:rPr>
              <a:t>Нижнекамский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Елабужский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652120" y="1454592"/>
            <a:ext cx="78899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76 </a:t>
            </a:r>
            <a:r>
              <a:rPr lang="ru-RU" sz="20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75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73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59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C000"/>
                </a:solidFill>
              </a:rPr>
              <a:t>55 %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33 %</a:t>
            </a:r>
          </a:p>
        </p:txBody>
      </p:sp>
    </p:spTree>
    <p:extLst>
      <p:ext uri="{BB962C8B-B14F-4D97-AF65-F5344CB8AC3E}">
        <p14:creationId xmlns:p14="http://schemas.microsoft.com/office/powerpoint/2010/main" val="25959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37342" y="21315"/>
            <a:ext cx="6534472" cy="830997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38100" h="38100" prst="slope"/>
            </a:sp3d>
          </a:bodyPr>
          <a:lstStyle/>
          <a:p>
            <a:pPr algn="ctr"/>
            <a:r>
              <a:rPr lang="ru-RU" sz="2400" b="1" dirty="0">
                <a:solidFill>
                  <a:schemeClr val="tx2"/>
                </a:solidFill>
              </a:rPr>
              <a:t>Информация о количестве </a:t>
            </a:r>
            <a:endParaRPr lang="ru-RU" sz="2400" b="1" dirty="0" smtClean="0">
              <a:solidFill>
                <a:schemeClr val="tx2"/>
              </a:solidFill>
            </a:endParaRPr>
          </a:p>
          <a:p>
            <a:pPr algn="ctr"/>
            <a:r>
              <a:rPr lang="ru-RU" sz="2400" b="1" dirty="0" smtClean="0">
                <a:solidFill>
                  <a:schemeClr val="tx2"/>
                </a:solidFill>
              </a:rPr>
              <a:t>вакантных </a:t>
            </a:r>
            <a:r>
              <a:rPr lang="ru-RU" sz="2400" b="1" dirty="0">
                <a:solidFill>
                  <a:schemeClr val="tx2"/>
                </a:solidFill>
              </a:rPr>
              <a:t>мест для приема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72544" y="1481788"/>
            <a:ext cx="3055837" cy="261610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err="1">
                <a:solidFill>
                  <a:schemeClr val="accent1"/>
                </a:solidFill>
              </a:rPr>
              <a:t>Елабужский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 err="1">
                <a:solidFill>
                  <a:schemeClr val="accent1"/>
                </a:solidFill>
              </a:rPr>
              <a:t>Лениногорский</a:t>
            </a:r>
            <a:r>
              <a:rPr lang="ru-RU" sz="2400" b="1" dirty="0">
                <a:solidFill>
                  <a:schemeClr val="accent1"/>
                </a:solidFill>
              </a:rPr>
              <a:t> </a:t>
            </a:r>
          </a:p>
          <a:p>
            <a:r>
              <a:rPr lang="ru-RU" sz="2400" b="1" dirty="0">
                <a:solidFill>
                  <a:schemeClr val="accent1"/>
                </a:solidFill>
              </a:rPr>
              <a:t>Нижнекамский </a:t>
            </a:r>
          </a:p>
          <a:p>
            <a:r>
              <a:rPr lang="ru-RU" sz="2400" b="1" dirty="0" smtClean="0">
                <a:solidFill>
                  <a:schemeClr val="accent1"/>
                </a:solidFill>
              </a:rPr>
              <a:t>Набережные Челны </a:t>
            </a:r>
            <a:endParaRPr lang="ru-RU" sz="2400" b="1" dirty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Альметевский</a:t>
            </a:r>
            <a:endParaRPr lang="ru-RU" sz="2400" b="1" dirty="0" smtClean="0">
              <a:solidFill>
                <a:schemeClr val="accent1"/>
              </a:solidFill>
            </a:endParaRPr>
          </a:p>
          <a:p>
            <a:r>
              <a:rPr lang="ru-RU" sz="2400" b="1" dirty="0" err="1" smtClean="0">
                <a:solidFill>
                  <a:schemeClr val="accent1"/>
                </a:solidFill>
              </a:rPr>
              <a:t>Зеленодольский</a:t>
            </a:r>
            <a:r>
              <a:rPr lang="ru-RU" sz="2400" b="1" dirty="0" smtClean="0">
                <a:solidFill>
                  <a:schemeClr val="accent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71860" y="1454592"/>
            <a:ext cx="857927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FFC000"/>
                </a:solidFill>
              </a:rPr>
              <a:t>58 </a:t>
            </a:r>
            <a:r>
              <a:rPr lang="ru-RU" sz="2400" b="1" dirty="0">
                <a:solidFill>
                  <a:srgbClr val="FFC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40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35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33 </a:t>
            </a:r>
            <a:r>
              <a:rPr lang="ru-RU" sz="2400" b="1" dirty="0">
                <a:solidFill>
                  <a:srgbClr val="FF0000"/>
                </a:solidFill>
              </a:rPr>
              <a:t>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25 %</a:t>
            </a:r>
          </a:p>
          <a:p>
            <a:r>
              <a:rPr lang="ru-RU" sz="2400" b="1" dirty="0" smtClean="0">
                <a:solidFill>
                  <a:srgbClr val="FF0000"/>
                </a:solidFill>
              </a:rPr>
              <a:t>25 % </a:t>
            </a:r>
          </a:p>
        </p:txBody>
      </p:sp>
    </p:spTree>
    <p:extLst>
      <p:ext uri="{BB962C8B-B14F-4D97-AF65-F5344CB8AC3E}">
        <p14:creationId xmlns:p14="http://schemas.microsoft.com/office/powerpoint/2010/main" val="413198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475&quot;/&gt;&lt;/object&gt;&lt;object type=&quot;3&quot; unique_id=&quot;10005&quot;&gt;&lt;property id=&quot;20148&quot; value=&quot;5&quot;/&gt;&lt;property id=&quot;20300&quot; value=&quot;Slide 2&quot;/&gt;&lt;property id=&quot;20307&quot; value=&quot;466&quot;/&gt;&lt;/object&gt;&lt;object type=&quot;3&quot; unique_id=&quot;10006&quot;&gt;&lt;property id=&quot;20148&quot; value=&quot;5&quot;/&gt;&lt;property id=&quot;20300&quot; value=&quot;Slide 4&quot;/&gt;&lt;property id=&quot;20307&quot; value=&quot;472&quot;/&gt;&lt;/object&gt;&lt;object type=&quot;3&quot; unique_id=&quot;10572&quot;&gt;&lt;property id=&quot;20148&quot; value=&quot;5&quot;/&gt;&lt;property id=&quot;20300&quot; value=&quot;Slide 3&quot;/&gt;&lt;property id=&quot;20307&quot; value=&quot;548&quot;/&gt;&lt;/object&gt;&lt;object type=&quot;3&quot; unique_id=&quot;10573&quot;&gt;&lt;property id=&quot;20148&quot; value=&quot;5&quot;/&gt;&lt;property id=&quot;20300&quot; value=&quot;Slide 5&quot;/&gt;&lt;property id=&quot;20307&quot; value=&quot;545&quot;/&gt;&lt;/object&gt;&lt;object type=&quot;3&quot; unique_id=&quot;10574&quot;&gt;&lt;property id=&quot;20148&quot; value=&quot;5&quot;/&gt;&lt;property id=&quot;20300&quot; value=&quot;Slide 6&quot;/&gt;&lt;property id=&quot;20307&quot; value=&quot;556&quot;/&gt;&lt;/object&gt;&lt;object type=&quot;3&quot; unique_id=&quot;10696&quot;&gt;&lt;property id=&quot;20148&quot; value=&quot;5&quot;/&gt;&lt;property id=&quot;20300&quot; value=&quot;Slide 7&quot;/&gt;&lt;property id=&quot;20307&quot; value=&quot;559&quot;/&gt;&lt;/object&gt;&lt;object type=&quot;3&quot; unique_id=&quot;10697&quot;&gt;&lt;property id=&quot;20148&quot; value=&quot;5&quot;/&gt;&lt;property id=&quot;20300&quot; value=&quot;Slide 8&quot;/&gt;&lt;property id=&quot;20307&quot; value=&quot;560&quot;/&gt;&lt;/object&gt;&lt;object type=&quot;3&quot; unique_id=&quot;10698&quot;&gt;&lt;property id=&quot;20148&quot; value=&quot;5&quot;/&gt;&lt;property id=&quot;20300&quot; value=&quot;Slide 9&quot;/&gt;&lt;property id=&quot;20307&quot; value=&quot;561&quot;/&gt;&lt;/object&gt;&lt;object type=&quot;3&quot; unique_id=&quot;10699&quot;&gt;&lt;property id=&quot;20148&quot; value=&quot;5&quot;/&gt;&lt;property id=&quot;20300&quot; value=&quot;Slide 10&quot;/&gt;&lt;property id=&quot;20307&quot; value=&quot;562&quot;/&gt;&lt;/object&gt;&lt;object type=&quot;3&quot; unique_id=&quot;10700&quot;&gt;&lt;property id=&quot;20148&quot; value=&quot;5&quot;/&gt;&lt;property id=&quot;20300&quot; value=&quot;Slide 11&quot;/&gt;&lt;property id=&quot;20307&quot; value=&quot;563&quot;/&gt;&lt;/object&gt;&lt;object type=&quot;3&quot; unique_id=&quot;10701&quot;&gt;&lt;property id=&quot;20148&quot; value=&quot;5&quot;/&gt;&lt;property id=&quot;20300&quot; value=&quot;Slide 12&quot;/&gt;&lt;property id=&quot;20307&quot; value=&quot;564&quot;/&gt;&lt;/object&gt;&lt;object type=&quot;3&quot; unique_id=&quot;10702&quot;&gt;&lt;property id=&quot;20148&quot; value=&quot;5&quot;/&gt;&lt;property id=&quot;20300&quot; value=&quot;Slide 13&quot;/&gt;&lt;property id=&quot;20307&quot; value=&quot;565&quot;/&gt;&lt;/object&gt;&lt;object type=&quot;3&quot; unique_id=&quot;10703&quot;&gt;&lt;property id=&quot;20148&quot; value=&quot;5&quot;/&gt;&lt;property id=&quot;20300&quot; value=&quot;Slide 14&quot;/&gt;&lt;property id=&quot;20307&quot; value=&quot;566&quot;/&gt;&lt;/object&gt;&lt;object type=&quot;3&quot; unique_id=&quot;10704&quot;&gt;&lt;property id=&quot;20148&quot; value=&quot;5&quot;/&gt;&lt;property id=&quot;20300&quot; value=&quot;Slide 15&quot;/&gt;&lt;property id=&quot;20307&quot; value=&quot;567&quot;/&gt;&lt;/object&gt;&lt;object type=&quot;3&quot; unique_id=&quot;10705&quot;&gt;&lt;property id=&quot;20148&quot; value=&quot;5&quot;/&gt;&lt;property id=&quot;20300&quot; value=&quot;Slide 16&quot;/&gt;&lt;property id=&quot;20307&quot; value=&quot;568&quot;/&gt;&lt;/object&gt;&lt;object type=&quot;3&quot; unique_id=&quot;10706&quot;&gt;&lt;property id=&quot;20148&quot; value=&quot;5&quot;/&gt;&lt;property id=&quot;20300&quot; value=&quot;Slide 17&quot;/&gt;&lt;property id=&quot;20307&quot; value=&quot;56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5574</TotalTime>
  <Words>479</Words>
  <Application>Microsoft Office PowerPoint</Application>
  <PresentationFormat>Экран (16:9)</PresentationFormat>
  <Paragraphs>213</Paragraphs>
  <Slides>17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Afanaseva</dc:creator>
  <cp:lastModifiedBy>Pub</cp:lastModifiedBy>
  <cp:revision>541</cp:revision>
  <cp:lastPrinted>2015-10-30T10:03:40Z</cp:lastPrinted>
  <dcterms:created xsi:type="dcterms:W3CDTF">2014-03-04T07:12:45Z</dcterms:created>
  <dcterms:modified xsi:type="dcterms:W3CDTF">2015-12-14T08:30:47Z</dcterms:modified>
</cp:coreProperties>
</file>